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6" r:id="rId21"/>
    <p:sldId id="26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234A3-B465-4597-B3F1-C7554C1B5042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2C97C-BF7C-4BF4-B835-4D92F36D9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2C97C-BF7C-4BF4-B835-4D92F36D93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6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7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0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5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4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7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A3BF-B2BA-4B11-A617-D0F7D1382D89}" type="datetimeFigureOut">
              <a:rPr lang="en-US" smtClean="0"/>
              <a:t>9/11/2015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646BB-6F5B-49C4-8FD4-3533546DD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6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EKGs and Cardiac Management</a:t>
            </a:r>
            <a:endParaRPr lang="en-US" sz="5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Eli Rogers, Crew Chief Trainee</a:t>
            </a:r>
          </a:p>
          <a:p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RC MERT </a:t>
            </a:r>
            <a:r>
              <a:rPr lang="en-US" dirty="0" err="1" smtClean="0">
                <a:solidFill>
                  <a:schemeClr val="bg1"/>
                </a:solidFill>
                <a:latin typeface="Calisto MT" panose="02040603050505030304" pitchFamily="18" charset="0"/>
              </a:rPr>
              <a:t>Inservice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August 25, 2015</a:t>
            </a:r>
          </a:p>
        </p:txBody>
      </p:sp>
    </p:spTree>
    <p:extLst>
      <p:ext uri="{BB962C8B-B14F-4D97-AF65-F5344CB8AC3E}">
        <p14:creationId xmlns:p14="http://schemas.microsoft.com/office/powerpoint/2010/main" val="6322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Bradycardia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074" name="Picture 2" descr="http://www.learntheheart.com/assets/1/7/SinusBrady-LVH-OldInf-T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08" y="1426546"/>
            <a:ext cx="9517087" cy="53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First Degree Heart Block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098" name="Picture 2" descr="http://www.learntheheart.com/assets/1/7/1stDegreeAV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98" y="1428301"/>
            <a:ext cx="9538648" cy="528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Second Degree </a:t>
            </a: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Heart </a:t>
            </a: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Block (Type I)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5122" name="Picture 2" descr="http://www.fammed.wisc.edu/medstudent/pcc/ecg/images/fig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33" y="1591790"/>
            <a:ext cx="9329382" cy="50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Second Degree Heart Block (Type </a:t>
            </a: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II)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6148" name="Picture 4" descr="http://www.fammed.wisc.edu/medstudent/pcc/ecg/images/fig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4" y="1595153"/>
            <a:ext cx="9738221" cy="50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7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Third Degree (Complete) Heart Block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1026" name="Picture 2" descr="http://cdn.lifeinthefastlane.com/wp-content/uploads/2011/08/CHB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7424"/>
            <a:ext cx="10606019" cy="52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667667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http://cdn.lifeinthefastlane.com/wp-content/uploads/2011/08/CHB2.jpg</a:t>
            </a:r>
          </a:p>
        </p:txBody>
      </p:sp>
    </p:spTree>
    <p:extLst>
      <p:ext uri="{BB962C8B-B14F-4D97-AF65-F5344CB8AC3E}">
        <p14:creationId xmlns:p14="http://schemas.microsoft.com/office/powerpoint/2010/main" val="264013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Premature Ventricular Complex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rot="5400000">
            <a:off x="8266380" y="448341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http://ecgguru.com/sites/default/files/styles/scale_650px_width/public/ECG%20of%20the%20Week%202i-b%20ladder.png?itok=zS3P8j8k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1" y="1460523"/>
            <a:ext cx="10442040" cy="52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Atrial Fibrillation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074" name="Picture 2" descr="http://cdn.lifeinthefastlane.com/wp-content/uploads/2012/01/a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0" y="1340210"/>
            <a:ext cx="10753299" cy="539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5400000">
            <a:off x="9537415" y="3410671"/>
            <a:ext cx="4323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http://cdn.lifeinthefastlane.com/wp-content/uploads/2012/01/af3.jpg</a:t>
            </a:r>
          </a:p>
        </p:txBody>
      </p:sp>
    </p:spTree>
    <p:extLst>
      <p:ext uri="{BB962C8B-B14F-4D97-AF65-F5344CB8AC3E}">
        <p14:creationId xmlns:p14="http://schemas.microsoft.com/office/powerpoint/2010/main" val="208844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Myocardial Infarction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098" name="Picture 2" descr="http://cdn.lifeinthefastlane.com/wp-content/uploads/2012/01/Lateral-T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06" y="1558411"/>
            <a:ext cx="10385946" cy="51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5400000">
            <a:off x="9167069" y="3532321"/>
            <a:ext cx="38987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http://cdn.lifeinthefastlane.com/wp-content/uploads/2012/01/Lateral-TWI.jpg</a:t>
            </a:r>
          </a:p>
        </p:txBody>
      </p:sp>
    </p:spTree>
    <p:extLst>
      <p:ext uri="{BB962C8B-B14F-4D97-AF65-F5344CB8AC3E}">
        <p14:creationId xmlns:p14="http://schemas.microsoft.com/office/powerpoint/2010/main" val="41403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Ventricular Fibrillation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5122" name="Picture 2" descr="https://upload.wikimedia.org/wikipedia/commons/f/f1/Ventricular_fibrill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" y="1581506"/>
            <a:ext cx="9826388" cy="51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5400000">
            <a:off x="8598904" y="3522156"/>
            <a:ext cx="403518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  <a:latin typeface="Calisto MT" panose="02040603050505030304" pitchFamily="18" charset="0"/>
              </a:rPr>
              <a:t>https://upload.wikimedia.org/wikipedia/commons/f/f1/Ventricular_fibrillation.png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0963" y="2907069"/>
            <a:ext cx="933781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latin typeface="Calisto MT" panose="02040603050505030304" pitchFamily="18" charset="0"/>
              </a:rPr>
              <a:t>SHOCK!!!!</a:t>
            </a:r>
            <a:endParaRPr lang="en-US" sz="15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Asystole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0310"/>
            <a:ext cx="10515600" cy="52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EKG? ECG? Electrocardiogram?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7" y="2506662"/>
            <a:ext cx="5295331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4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1901</a:t>
            </a:r>
          </a:p>
          <a:p>
            <a:pPr>
              <a:buFontTx/>
              <a:buChar char="-"/>
            </a:pPr>
            <a:r>
              <a:rPr lang="en-US" sz="34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Voltage to map rhythms</a:t>
            </a:r>
          </a:p>
          <a:p>
            <a:pPr>
              <a:buFontTx/>
              <a:buChar char="-"/>
            </a:pPr>
            <a:r>
              <a:rPr lang="en-US" sz="34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EMT-A and above</a:t>
            </a:r>
          </a:p>
          <a:p>
            <a:pPr>
              <a:buFontTx/>
              <a:buChar char="-"/>
            </a:pPr>
            <a:r>
              <a:rPr lang="en-US" sz="34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Highly sensitive</a:t>
            </a:r>
          </a:p>
        </p:txBody>
      </p:sp>
      <p:pic>
        <p:nvPicPr>
          <p:cNvPr id="1026" name="Picture 2" descr="https://upload.wikimedia.org/wikipedia/commons/1/1c/Willem_Einthoven_EC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485" y="1462881"/>
            <a:ext cx="62103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73485" y="659113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https://commons.wikimedia.org/wiki/File:Willem_Einthoven_ECG.jpg</a:t>
            </a:r>
            <a:endParaRPr lang="en-US" sz="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ALS Management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97" y="2139523"/>
            <a:ext cx="45799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- Intubation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EKG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- Vascular Access (IV Line)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Medication (epinephrine / vasopressin, amiodarone / lidocaine / magnesium sulfate, atropine / dopamine, saline, etc.)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2050" name="Picture 2" descr="http://www.osceskills.com/resources/Insert-the-needle-bevel-upwards-at-about-30-degre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558" y="1690688"/>
            <a:ext cx="6775876" cy="451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31558" y="6200023"/>
            <a:ext cx="43900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http://www.osceskills.com/resources/Insert-the-needle-bevel-upwards-at-about-30-degrees.jpg</a:t>
            </a:r>
          </a:p>
        </p:txBody>
      </p:sp>
    </p:spTree>
    <p:extLst>
      <p:ext uri="{BB962C8B-B14F-4D97-AF65-F5344CB8AC3E}">
        <p14:creationId xmlns:p14="http://schemas.microsoft.com/office/powerpoint/2010/main" val="21568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BLS Management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722" y="1385826"/>
            <a:ext cx="6149454" cy="4875426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CPR / AED if pulseless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Presence of chest pain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Trauma determination</a:t>
            </a:r>
          </a:p>
          <a:p>
            <a:pPr>
              <a:buFontTx/>
              <a:buChar char="-"/>
            </a:pPr>
            <a:r>
              <a:rPr lang="en-US" sz="2600" dirty="0" err="1" smtClean="0">
                <a:solidFill>
                  <a:schemeClr val="bg1"/>
                </a:solidFill>
                <a:latin typeface="Calisto MT" panose="02040603050505030304" pitchFamily="18" charset="0"/>
              </a:rPr>
              <a:t>Hx</a:t>
            </a: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 of heart problems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Risk factors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Onset, signs, symptoms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Aspirin                or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  Nitroglycerin       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Oxygen if necessary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Deterioration / procession</a:t>
            </a:r>
          </a:p>
          <a:p>
            <a:pPr>
              <a:buFontTx/>
              <a:buChar char="-"/>
            </a:pPr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Transport</a:t>
            </a:r>
          </a:p>
          <a:p>
            <a:pPr>
              <a:buFontTx/>
              <a:buChar char="-"/>
            </a:pPr>
            <a:endParaRPr lang="en-US" sz="2600" dirty="0" smtClean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>
              <a:buFontTx/>
              <a:buChar char="-"/>
            </a:pPr>
            <a:endParaRPr lang="en-US" sz="2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4454" y="3965337"/>
            <a:ext cx="163756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(324mg)  </a:t>
            </a:r>
            <a:endParaRPr lang="en-US" sz="2600" dirty="0"/>
          </a:p>
        </p:txBody>
      </p:sp>
      <p:sp>
        <p:nvSpPr>
          <p:cNvPr id="5" name="Rectangle 4"/>
          <p:cNvSpPr/>
          <p:nvPr/>
        </p:nvSpPr>
        <p:spPr>
          <a:xfrm>
            <a:off x="2883237" y="4362087"/>
            <a:ext cx="11681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Calisto MT" panose="02040603050505030304" pitchFamily="18" charset="0"/>
              </a:rPr>
              <a:t>(.4mg)</a:t>
            </a:r>
            <a:endParaRPr lang="en-US" sz="2600" dirty="0"/>
          </a:p>
        </p:txBody>
      </p:sp>
      <p:pic>
        <p:nvPicPr>
          <p:cNvPr id="1026" name="Picture 2" descr="http://www.albanyivf.com/wp-content/uploads/sites/25/2014/01/pill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40" y="1596563"/>
            <a:ext cx="6908628" cy="44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1440" y="6048161"/>
            <a:ext cx="36121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http://www.albanyivf.com/wp-content/uploads/sites/25/2014/01/pills.jpg</a:t>
            </a:r>
          </a:p>
        </p:txBody>
      </p:sp>
    </p:spTree>
    <p:extLst>
      <p:ext uri="{BB962C8B-B14F-4D97-AF65-F5344CB8AC3E}">
        <p14:creationId xmlns:p14="http://schemas.microsoft.com/office/powerpoint/2010/main" val="8554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2212" y="679024"/>
            <a:ext cx="6053919" cy="1325563"/>
          </a:xfrm>
        </p:spPr>
        <p:txBody>
          <a:bodyPr>
            <a:noAutofit/>
          </a:bodyPr>
          <a:lstStyle/>
          <a:p>
            <a:pPr algn="ctr"/>
            <a:r>
              <a:rPr lang="en-US" sz="98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Scenarios!</a:t>
            </a:r>
            <a:endParaRPr lang="en-US" sz="9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2994" y="6612128"/>
            <a:ext cx="3324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Calisto MT" panose="02040603050505030304" pitchFamily="18" charset="0"/>
              </a:rPr>
              <a:t>Taz</a:t>
            </a:r>
            <a:r>
              <a:rPr lang="en-US" sz="9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 Mueller; Lafayette, Colorado</a:t>
            </a:r>
            <a:endParaRPr lang="en-US" sz="9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2442" y="6612128"/>
            <a:ext cx="33246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Eli Rogers; Rochester, New York</a:t>
            </a:r>
            <a:endParaRPr lang="en-US" sz="9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4" y="231800"/>
            <a:ext cx="4939608" cy="6380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7" y="1826419"/>
            <a:ext cx="6194225" cy="47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Heart Conduction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4" y="1825625"/>
            <a:ext cx="5745708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SA Node is </a:t>
            </a:r>
            <a:r>
              <a:rPr lang="en-US" sz="3200" dirty="0">
                <a:solidFill>
                  <a:schemeClr val="bg1"/>
                </a:solidFill>
                <a:latin typeface="Calisto MT" panose="02040603050505030304" pitchFamily="18" charset="0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acemaker</a:t>
            </a:r>
          </a:p>
          <a:p>
            <a:pPr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AV Node slows transmission</a:t>
            </a:r>
          </a:p>
          <a:p>
            <a:pPr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Purkinje fibers spread depolarization</a:t>
            </a:r>
          </a:p>
          <a:p>
            <a:pPr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SA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AV→ L/R BB→ Purkinje</a:t>
            </a:r>
          </a:p>
          <a:p>
            <a:pPr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Atria → Pause → Ventricles</a:t>
            </a:r>
            <a:endParaRPr lang="en-US" sz="3200" dirty="0" smtClean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>
              <a:buFontTx/>
              <a:buChar char="-"/>
            </a:pPr>
            <a:endParaRPr lang="en-US" sz="3200" dirty="0" smtClean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pPr>
              <a:buFontTx/>
              <a:buChar char="-"/>
            </a:pPr>
            <a:endParaRPr lang="en-US" sz="3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2050" name="Picture 2" descr="https://encrypted-tbn0.gstatic.com/images?q=tbn:ANd9GcTYMnU2uaYrsEbf09D3DPdqJdn_6cdrVUVBStimtsYinKzK6Ur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82" y="1563191"/>
            <a:ext cx="5904031" cy="48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01282" y="646661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https://upload.wikimedia.org/wikipedia/commons/e/e7/Electrical_conduction_system_of_the_heart.svg</a:t>
            </a:r>
            <a:endParaRPr lang="en-US" sz="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0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69611" y="1237957"/>
            <a:ext cx="5469393" cy="54123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EKG Reading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05716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 wave = SA depolarization = Atrial contraction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PQ interval = AV Node / Pause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QRS complex = Bundle Branches / Purkinje fibers depolarization = ventricular contraction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T wave = Ventricular repolarization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074" name="Picture 2" descr="https://upload.wikimedia.org/wikipedia/commons/thumb/9/9e/SinusRhythmLabels.svg/2000px-SinusRhythmLabel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19" y="1494952"/>
            <a:ext cx="5081282" cy="50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69611" y="6650344"/>
            <a:ext cx="36116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http://www.todayifoundout.com/wp-content/uploads/2011/10/ekg.png</a:t>
            </a:r>
          </a:p>
        </p:txBody>
      </p:sp>
    </p:spTree>
    <p:extLst>
      <p:ext uri="{BB962C8B-B14F-4D97-AF65-F5344CB8AC3E}">
        <p14:creationId xmlns:p14="http://schemas.microsoft.com/office/powerpoint/2010/main" val="13995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What It Really </a:t>
            </a: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ooks Like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Rhythm / Rate / P-wave / PR / QRS / T-wave / QT / ST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Physiology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098" name="Picture 2" descr="http://d2ik8svv2swg1p.cloudfront.net/ekgtracings/7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8" y="2847089"/>
            <a:ext cx="11163024" cy="37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4488" y="6549258"/>
            <a:ext cx="26917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http://d2ik8svv2swg1p.cloudfront.net/ekgtracings/70.gif</a:t>
            </a:r>
          </a:p>
        </p:txBody>
      </p:sp>
    </p:spTree>
    <p:extLst>
      <p:ext uri="{BB962C8B-B14F-4D97-AF65-F5344CB8AC3E}">
        <p14:creationId xmlns:p14="http://schemas.microsoft.com/office/powerpoint/2010/main" val="38222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91" y="-15367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What It REALLY Looks </a:t>
            </a:r>
            <a:r>
              <a:rPr lang="en-US" dirty="0">
                <a:solidFill>
                  <a:schemeClr val="bg1"/>
                </a:solidFill>
                <a:latin typeface="Calisto MT" panose="02040603050505030304" pitchFamily="18" charset="0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ike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5122" name="Picture 2" descr="http://2.bp.blogspot.com/-vj_UrgvMTz8/UTIRZFpp2_I/AAAAAAAACE4/k9xzKMDXShU/s1600/first+EC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9" y="1171888"/>
            <a:ext cx="10693022" cy="55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79057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http://www.pedcard.rush.edu/mp/ECG/ECGweb/Normal-Master.jpg</a:t>
            </a:r>
          </a:p>
        </p:txBody>
      </p:sp>
    </p:spTree>
    <p:extLst>
      <p:ext uri="{BB962C8B-B14F-4D97-AF65-F5344CB8AC3E}">
        <p14:creationId xmlns:p14="http://schemas.microsoft.com/office/powerpoint/2010/main" val="235690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52" y="26959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12-Lead EKG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7" y="1835107"/>
            <a:ext cx="348814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3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Shows direction of depolarization</a:t>
            </a:r>
          </a:p>
          <a:p>
            <a:pPr>
              <a:buFontTx/>
              <a:buChar char="-"/>
            </a:pPr>
            <a:r>
              <a:rPr lang="en-US" sz="33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 Shows size, shape of heart</a:t>
            </a:r>
          </a:p>
          <a:p>
            <a:pPr>
              <a:buFontTx/>
              <a:buChar char="-"/>
            </a:pPr>
            <a:r>
              <a:rPr lang="en-US" sz="33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Localizes issues</a:t>
            </a:r>
            <a:endParaRPr lang="en-US" sz="33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1026" name="Picture 2" descr="http://2.bp.blogspot.com/_5Nslwo9F6bI/S_ETxuu0y-I/AAAAAAAAAgg/El025edV69s/s1600/Ecg+electrode+plac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86" y="1354407"/>
            <a:ext cx="7589624" cy="531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3386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sto MT" panose="02040603050505030304" pitchFamily="18" charset="0"/>
              </a:rPr>
              <a:t>http://2.bp.blogspot.com/_5Nslwo9F6bI/S_ETxuu0y-I/AAAAAAAAAgg/El025edV69s/s1600/Ecg+electrode+placement.jpg</a:t>
            </a:r>
          </a:p>
        </p:txBody>
      </p:sp>
    </p:spTree>
    <p:extLst>
      <p:ext uri="{BB962C8B-B14F-4D97-AF65-F5344CB8AC3E}">
        <p14:creationId xmlns:p14="http://schemas.microsoft.com/office/powerpoint/2010/main" val="30138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03" y="24904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Arrhythmias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6146" name="Picture 2" descr="http://www.moonstruckquest.com/blog/images/heartEK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2" y="1413959"/>
            <a:ext cx="10380261" cy="52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Tachycardia</a:t>
            </a:r>
            <a:endParaRPr lang="en-US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2050" name="Picture 2" descr="http://www.learntheheart.com/assets/1/7/MainFCKEditorDimension/SinusTach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227" y="1429760"/>
            <a:ext cx="9481545" cy="52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308</Words>
  <Application>Microsoft Office PowerPoint</Application>
  <PresentationFormat>Widescreen</PresentationFormat>
  <Paragraphs>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Calisto MT</vt:lpstr>
      <vt:lpstr>Times New Roman</vt:lpstr>
      <vt:lpstr>Office Theme</vt:lpstr>
      <vt:lpstr>EKGs and Cardiac Management</vt:lpstr>
      <vt:lpstr>EKG? ECG? Electrocardiogram?</vt:lpstr>
      <vt:lpstr>Heart Conduction</vt:lpstr>
      <vt:lpstr>EKG Reading</vt:lpstr>
      <vt:lpstr>What It Really Looks Like</vt:lpstr>
      <vt:lpstr>What It REALLY Looks Like</vt:lpstr>
      <vt:lpstr>12-Lead EKG</vt:lpstr>
      <vt:lpstr>Arrhythmias</vt:lpstr>
      <vt:lpstr>Tachycardia</vt:lpstr>
      <vt:lpstr>Bradycardia</vt:lpstr>
      <vt:lpstr>First Degree Heart Block</vt:lpstr>
      <vt:lpstr>Second Degree Heart Block (Type I)</vt:lpstr>
      <vt:lpstr>Second Degree Heart Block (Type II)</vt:lpstr>
      <vt:lpstr>Third Degree (Complete) Heart Block</vt:lpstr>
      <vt:lpstr>Premature Ventricular Complex</vt:lpstr>
      <vt:lpstr>Atrial Fibrillation</vt:lpstr>
      <vt:lpstr>Myocardial Infarction</vt:lpstr>
      <vt:lpstr>Ventricular Fibrillation</vt:lpstr>
      <vt:lpstr>Asystole</vt:lpstr>
      <vt:lpstr>ALS Management</vt:lpstr>
      <vt:lpstr>BLS Management</vt:lpstr>
      <vt:lpstr>Scenarios!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EKGs and Cardiac Management</dc:title>
  <dc:creator>Joel Rogers</dc:creator>
  <cp:lastModifiedBy>Joel Rogers</cp:lastModifiedBy>
  <cp:revision>28</cp:revision>
  <dcterms:created xsi:type="dcterms:W3CDTF">2015-08-18T06:15:15Z</dcterms:created>
  <dcterms:modified xsi:type="dcterms:W3CDTF">2015-09-12T01:58:41Z</dcterms:modified>
</cp:coreProperties>
</file>